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12192000"/>
  <p:notesSz cx="6858000" cy="9144000"/>
  <p:embeddedFontLst>
    <p:embeddedFont>
      <p:font typeface="Roboto"/>
      <p:regular r:id="rId41"/>
      <p:bold r:id="rId42"/>
      <p:italic r:id="rId43"/>
      <p:boldItalic r:id="rId44"/>
    </p:embeddedFont>
    <p:embeddedFont>
      <p:font typeface="Helvetica Neue"/>
      <p:regular r:id="rId45"/>
      <p:bold r:id="rId46"/>
      <p:italic r:id="rId47"/>
      <p:boldItalic r:id="rId48"/>
    </p:embeddedFont>
    <p:embeddedFont>
      <p:font typeface="Century Gothic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3" roundtripDataSignature="AMtx7mjfR16IwhZlnCqaA2tchLhhZ6E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HelveticaNeue-bold.fntdata"/><Relationship Id="rId45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-boldItalic.fntdata"/><Relationship Id="rId47" Type="http://schemas.openxmlformats.org/officeDocument/2006/relationships/font" Target="fonts/HelveticaNeue-italic.fntdata"/><Relationship Id="rId49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CenturyGothic-italic.fntdata"/><Relationship Id="rId50" Type="http://schemas.openxmlformats.org/officeDocument/2006/relationships/font" Target="fonts/CenturyGothic-bold.fntdata"/><Relationship Id="rId53" Type="http://customschemas.google.com/relationships/presentationmetadata" Target="metadata"/><Relationship Id="rId52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0e24750f0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30e24750f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0e24750f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130e24750f0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11daf477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g1311daf4773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2978667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g1329786672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0e24750f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g130e24750f0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0e24750f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g130e24750f0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0e24750f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g130e24750f0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11daf477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1311daf477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11daf477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g1311daf4773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0e24750f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130e24750f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8.png"/><Relationship Id="rId13" Type="http://schemas.openxmlformats.org/officeDocument/2006/relationships/image" Target="../media/image16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61" y="53345"/>
            <a:ext cx="12098677" cy="680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0e24750f0_0_31"/>
          <p:cNvSpPr/>
          <p:nvPr/>
        </p:nvSpPr>
        <p:spPr>
          <a:xfrm>
            <a:off x="1914125" y="2489550"/>
            <a:ext cx="3687300" cy="3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30e24750f0_0_31"/>
          <p:cNvSpPr txBox="1"/>
          <p:nvPr>
            <p:ph type="title"/>
          </p:nvPr>
        </p:nvSpPr>
        <p:spPr>
          <a:xfrm>
            <a:off x="838200" y="657197"/>
            <a:ext cx="105156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200">
                <a:latin typeface="Century Gothic"/>
                <a:ea typeface="Century Gothic"/>
                <a:cs typeface="Century Gothic"/>
                <a:sym typeface="Century Gothic"/>
              </a:rPr>
              <a:t>Kriteria</a:t>
            </a:r>
            <a:r>
              <a:rPr b="1" lang="en-US" sz="3200">
                <a:solidFill>
                  <a:srgbClr val="5B9B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Tingkat Kematangan </a:t>
            </a:r>
            <a:r>
              <a:rPr b="1" lang="en-US" sz="3200">
                <a:latin typeface="Century Gothic"/>
                <a:ea typeface="Century Gothic"/>
                <a:cs typeface="Century Gothic"/>
                <a:sym typeface="Century Gothic"/>
              </a:rPr>
              <a:t>Kapabilitas Layanan</a:t>
            </a:r>
            <a:endParaRPr/>
          </a:p>
        </p:txBody>
      </p:sp>
      <p:sp>
        <p:nvSpPr>
          <p:cNvPr id="159" name="Google Shape;159;g130e24750f0_0_31"/>
          <p:cNvSpPr txBox="1"/>
          <p:nvPr>
            <p:ph idx="1" type="body"/>
          </p:nvPr>
        </p:nvSpPr>
        <p:spPr>
          <a:xfrm>
            <a:off x="838200" y="1585325"/>
            <a:ext cx="10515600" cy="45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0" name="Google Shape;160;g130e24750f0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975" y="1659975"/>
            <a:ext cx="2777900" cy="429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30e24750f0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3863" y="1661775"/>
            <a:ext cx="7288899" cy="6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30e24750f0_0_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3863" y="2502650"/>
            <a:ext cx="7288856" cy="6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30e24750f0_0_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3863" y="3454988"/>
            <a:ext cx="7288856" cy="6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30e24750f0_0_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3863" y="4288350"/>
            <a:ext cx="7341874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30e24750f0_0_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13863" y="5184625"/>
            <a:ext cx="7341851" cy="6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>
            <p:ph type="title"/>
          </p:nvPr>
        </p:nvSpPr>
        <p:spPr>
          <a:xfrm>
            <a:off x="838200" y="365125"/>
            <a:ext cx="11438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Timeline SPBE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525" y="1306325"/>
            <a:ext cx="10478400" cy="49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/>
          <p:nvPr/>
        </p:nvSpPr>
        <p:spPr>
          <a:xfrm>
            <a:off x="1890650" y="2278175"/>
            <a:ext cx="4286400" cy="40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/>
          <p:nvPr>
            <p:ph idx="1" type="body"/>
          </p:nvPr>
        </p:nvSpPr>
        <p:spPr>
          <a:xfrm>
            <a:off x="773000" y="1886759"/>
            <a:ext cx="10515600" cy="19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latin typeface="Bookman Old Style"/>
                <a:ea typeface="Bookman Old Style"/>
                <a:cs typeface="Bookman Old Style"/>
                <a:sym typeface="Bookman Old Style"/>
              </a:rPr>
              <a:t>Koordinator Domain Kebijakan, Tata Kelola, Manajemen dan Layanan</a:t>
            </a:r>
            <a:endParaRPr sz="36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8" name="Google Shape;17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 b="0" l="7113" r="6447" t="0"/>
          <a:stretch/>
        </p:blipFill>
        <p:spPr>
          <a:xfrm>
            <a:off x="3429000" y="2876950"/>
            <a:ext cx="4902301" cy="28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1914125" y="2877075"/>
            <a:ext cx="5566200" cy="34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3"/>
          <p:cNvSpPr txBox="1"/>
          <p:nvPr>
            <p:ph type="title"/>
          </p:nvPr>
        </p:nvSpPr>
        <p:spPr>
          <a:xfrm>
            <a:off x="838200" y="466165"/>
            <a:ext cx="10515600" cy="7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INSPEKTORAT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900950" y="1084725"/>
            <a:ext cx="10515600" cy="5068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6923"/>
              <a:buNone/>
            </a:pPr>
            <a:r>
              <a:rPr b="1" lang="en-US" sz="104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Penerapan Manajamen</a:t>
            </a:r>
            <a:endParaRPr b="1" sz="1040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9946"/>
              <a:buNone/>
            </a:pPr>
            <a:r>
              <a:rPr b="1" lang="en-US" sz="93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30</a:t>
            </a:r>
            <a:r>
              <a:rPr lang="en-US" sz="93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Pelaksanaan Audit </a:t>
            </a:r>
            <a:r>
              <a:rPr lang="en-US" sz="9350">
                <a:latin typeface="Roboto"/>
                <a:ea typeface="Roboto"/>
                <a:cs typeface="Roboto"/>
                <a:sym typeface="Roboto"/>
              </a:rPr>
              <a:t>Aplikasi →  Level 1</a:t>
            </a:r>
            <a:endParaRPr sz="93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9946"/>
              <a:buNone/>
            </a:pPr>
            <a:r>
              <a:rPr b="1" lang="en-US" sz="93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31</a:t>
            </a:r>
            <a:r>
              <a:rPr lang="en-US" sz="93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Pelaksanaan Audit Infrastruktur → Level 1</a:t>
            </a:r>
            <a:endParaRPr sz="93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75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❑"/>
            </a:pPr>
            <a:r>
              <a:rPr lang="en-US" sz="73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TIM Auditor</a:t>
            </a:r>
            <a:endParaRPr sz="73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095"/>
              <a:buNone/>
            </a:pPr>
            <a:r>
              <a:t/>
            </a:r>
            <a:endParaRPr sz="73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6540"/>
              <a:buNone/>
            </a:pPr>
            <a:r>
              <a:rPr b="1" lang="en-US" sz="1055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b="1" sz="1055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9946"/>
              <a:buNone/>
            </a:pPr>
            <a:r>
              <a:rPr b="1" lang="en-US" sz="93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39:</a:t>
            </a:r>
            <a:r>
              <a:rPr lang="en-US" sz="93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Layanan Pengawasan Internal → Level 3</a:t>
            </a:r>
            <a:endParaRPr sz="93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38095"/>
              <a:buNone/>
            </a:pPr>
            <a:r>
              <a:rPr lang="en-US" sz="73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7350">
              <a:latin typeface="Roboto"/>
              <a:ea typeface="Roboto"/>
              <a:cs typeface="Roboto"/>
              <a:sym typeface="Roboto"/>
            </a:endParaRPr>
          </a:p>
          <a:p>
            <a:pPr indent="-2202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❑"/>
            </a:pPr>
            <a:r>
              <a:rPr lang="en-US" sz="815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8150">
              <a:latin typeface="Roboto"/>
              <a:ea typeface="Roboto"/>
              <a:cs typeface="Roboto"/>
              <a:sym typeface="Roboto"/>
            </a:endParaRPr>
          </a:p>
          <a:p>
            <a:pPr indent="-2202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❑"/>
            </a:pPr>
            <a:r>
              <a:rPr lang="en-US" sz="815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8150">
              <a:latin typeface="Roboto"/>
              <a:ea typeface="Roboto"/>
              <a:cs typeface="Roboto"/>
              <a:sym typeface="Roboto"/>
            </a:endParaRPr>
          </a:p>
          <a:p>
            <a:pPr indent="-2202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❑"/>
            </a:pPr>
            <a:r>
              <a:rPr lang="en-US" sz="815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 sz="8150">
              <a:latin typeface="Roboto"/>
              <a:ea typeface="Roboto"/>
              <a:cs typeface="Roboto"/>
              <a:sym typeface="Roboto"/>
            </a:endParaRPr>
          </a:p>
          <a:p>
            <a:pPr indent="-2202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❑"/>
            </a:pPr>
            <a:r>
              <a:rPr lang="en-US" sz="815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 sz="8150">
              <a:latin typeface="Roboto"/>
              <a:ea typeface="Roboto"/>
              <a:cs typeface="Roboto"/>
              <a:sym typeface="Roboto"/>
            </a:endParaRPr>
          </a:p>
          <a:p>
            <a:pPr indent="-2202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❑"/>
            </a:pPr>
            <a:r>
              <a:rPr lang="en-US" sz="815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 sz="8150">
              <a:latin typeface="Roboto"/>
              <a:ea typeface="Roboto"/>
              <a:cs typeface="Roboto"/>
              <a:sym typeface="Roboto"/>
            </a:endParaRPr>
          </a:p>
          <a:p>
            <a:pPr indent="-2202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❑"/>
            </a:pPr>
            <a:r>
              <a:rPr lang="en-US" sz="8150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 sz="81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/>
          <p:nvPr/>
        </p:nvSpPr>
        <p:spPr>
          <a:xfrm>
            <a:off x="2102025" y="2806600"/>
            <a:ext cx="3640500" cy="35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 txBox="1"/>
          <p:nvPr>
            <p:ph type="title"/>
          </p:nvPr>
        </p:nvSpPr>
        <p:spPr>
          <a:xfrm>
            <a:off x="838200" y="365125"/>
            <a:ext cx="105156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BAPPEDA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18"/>
          <p:cNvSpPr txBox="1"/>
          <p:nvPr>
            <p:ph idx="1" type="body"/>
          </p:nvPr>
        </p:nvSpPr>
        <p:spPr>
          <a:xfrm>
            <a:off x="900953" y="14042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Tata Kelola</a:t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13</a:t>
            </a: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Rencana dan Anggaran SPBE → level 2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25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❑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 RKA/KL atau DPA-SKPD yang berisi program/kegiatan penerapan SPBE; 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"/>
              <a:buChar char="❑"/>
            </a:pPr>
            <a:r>
              <a:rPr lang="en-US" sz="2300">
                <a:latin typeface="Roboto"/>
                <a:ea typeface="Roboto"/>
                <a:cs typeface="Roboto"/>
                <a:sym typeface="Roboto"/>
              </a:rPr>
              <a:t>Dokumen yang berisi hasil konsultasi sebagian anggaran SPBE dengan unit pengelola TIK dan didokumentasikan secara formal;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❑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Terdapat notulensi/catatan/laporan hasil pembahasan penyusunan Rencana dan Anggaran SPBE, </a:t>
            </a:r>
            <a:endParaRPr sz="23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❑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undangan rapat penyusunan Rencana dan Anggaran SPBE, dan/atau dokumentasi aktivitas-aktivitas penyusunan Rencana dan Anggaran SPBE.</a:t>
            </a:r>
            <a:endParaRPr sz="23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2043300" y="2794875"/>
            <a:ext cx="4016100" cy="35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BAPPEDA…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19"/>
          <p:cNvSpPr txBox="1"/>
          <p:nvPr>
            <p:ph idx="1" type="body"/>
          </p:nvPr>
        </p:nvSpPr>
        <p:spPr>
          <a:xfrm>
            <a:off x="900953" y="14042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Penerapan Manajemen</a:t>
            </a:r>
            <a:endParaRPr b="1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20 : </a:t>
            </a: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Tim Kolaborasi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23: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Penerapan Manajemen Data → Level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220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0" i="0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Dokumentasi program penerapan manajemen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okumentasi aktivitas penyusunan manajemen data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 b="1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b="1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32 :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Layanan Perencanaan → Level 4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/>
          <p:nvPr/>
        </p:nvSpPr>
        <p:spPr>
          <a:xfrm>
            <a:off x="2219450" y="2712675"/>
            <a:ext cx="3840000" cy="362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0"/>
          <p:cNvSpPr txBox="1"/>
          <p:nvPr>
            <p:ph type="title"/>
          </p:nvPr>
        </p:nvSpPr>
        <p:spPr>
          <a:xfrm>
            <a:off x="838200" y="457200"/>
            <a:ext cx="10515600" cy="1030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BAPPEDA…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0"/>
          <p:cNvSpPr txBox="1"/>
          <p:nvPr>
            <p:ph idx="1" type="body"/>
          </p:nvPr>
        </p:nvSpPr>
        <p:spPr>
          <a:xfrm>
            <a:off x="900950" y="1404275"/>
            <a:ext cx="10515600" cy="45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Bukti dukung layanan: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0e24750f0_0_62"/>
          <p:cNvSpPr/>
          <p:nvPr/>
        </p:nvSpPr>
        <p:spPr>
          <a:xfrm>
            <a:off x="2102025" y="2806600"/>
            <a:ext cx="3640500" cy="35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30e24750f0_0_62"/>
          <p:cNvSpPr txBox="1"/>
          <p:nvPr>
            <p:ph type="title"/>
          </p:nvPr>
        </p:nvSpPr>
        <p:spPr>
          <a:xfrm>
            <a:off x="838200" y="365125"/>
            <a:ext cx="105156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BPPKAD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g130e24750f0_0_62"/>
          <p:cNvSpPr txBox="1"/>
          <p:nvPr>
            <p:ph idx="1" type="body"/>
          </p:nvPr>
        </p:nvSpPr>
        <p:spPr>
          <a:xfrm>
            <a:off x="900953" y="140428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Tata Kelola</a:t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13</a:t>
            </a: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Rencana dan Anggaran SPBE → level 2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25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❑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 RKA/KL atau DPA-SKPD yang berisi program/kegiatan penerapan SPBE; 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"/>
              <a:buChar char="❑"/>
            </a:pPr>
            <a:r>
              <a:rPr lang="en-US" sz="2300">
                <a:latin typeface="Roboto"/>
                <a:ea typeface="Roboto"/>
                <a:cs typeface="Roboto"/>
                <a:sym typeface="Roboto"/>
              </a:rPr>
              <a:t>Dokumen yang berisi hasil konsultasi sebagian anggaran SPBE dengan unit pengelola TIK dan didokumentasikan secara formal;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❑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Terdapat notulensi/catatan/laporan hasil pembahasan penyusunan Rencana dan Anggaran SPBE, </a:t>
            </a:r>
            <a:endParaRPr sz="23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❑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undangan rapat penyusunan Rencana dan Anggaran SPBE, dan/atau dokumentasi aktivitas-aktivitas penyusunan Rencana dan Anggaran SPBE.</a:t>
            </a:r>
            <a:endParaRPr sz="23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/>
          <p:nvPr/>
        </p:nvSpPr>
        <p:spPr>
          <a:xfrm>
            <a:off x="2325150" y="2689175"/>
            <a:ext cx="3922200" cy="36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 txBox="1"/>
          <p:nvPr>
            <p:ph type="title"/>
          </p:nvPr>
        </p:nvSpPr>
        <p:spPr>
          <a:xfrm>
            <a:off x="838200" y="457200"/>
            <a:ext cx="10515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800">
                <a:latin typeface="Roboto"/>
                <a:ea typeface="Roboto"/>
                <a:cs typeface="Roboto"/>
                <a:sym typeface="Roboto"/>
              </a:rPr>
              <a:t>BPPKAD</a:t>
            </a:r>
            <a:endParaRPr b="1" sz="3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16"/>
          <p:cNvSpPr txBox="1"/>
          <p:nvPr>
            <p:ph idx="1" type="body"/>
          </p:nvPr>
        </p:nvSpPr>
        <p:spPr>
          <a:xfrm>
            <a:off x="900950" y="1404275"/>
            <a:ext cx="10515600" cy="4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556"/>
              <a:buNone/>
            </a:pPr>
            <a:r>
              <a:rPr b="1" lang="en-US" sz="565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Penerapan Manajamen</a:t>
            </a:r>
            <a:endParaRPr b="1" sz="565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3757"/>
              <a:buNone/>
            </a:pPr>
            <a:r>
              <a:rPr b="1" lang="en-US" sz="439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24 : </a:t>
            </a:r>
            <a:r>
              <a:rPr lang="en-US" sz="439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Penerapan Manajemen Aset TIK → Level 1</a:t>
            </a:r>
            <a:endParaRPr sz="439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3684"/>
              <a:buNone/>
            </a:pPr>
            <a:r>
              <a:rPr lang="en-US" sz="3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3800">
              <a:latin typeface="Roboto"/>
              <a:ea typeface="Roboto"/>
              <a:cs typeface="Roboto"/>
              <a:sym typeface="Roboto"/>
            </a:endParaRPr>
          </a:p>
          <a:p>
            <a:pPr indent="-20542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❑"/>
            </a:pPr>
            <a:r>
              <a:rPr i="0" lang="en-US" sz="3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 perencanaan pelaksanaan Manajemen Aset TIK</a:t>
            </a:r>
            <a:endParaRPr sz="3800">
              <a:latin typeface="Roboto"/>
              <a:ea typeface="Roboto"/>
              <a:cs typeface="Roboto"/>
              <a:sym typeface="Roboto"/>
            </a:endParaRPr>
          </a:p>
          <a:p>
            <a:pPr indent="-20542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Char char="❑"/>
            </a:pPr>
            <a:r>
              <a:rPr lang="en-US" sz="3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 register/daftar aset TIK di SEMUA unit</a:t>
            </a:r>
            <a:endParaRPr sz="3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51375"/>
              <a:buNone/>
            </a:pPr>
            <a:r>
              <a:rPr b="1" lang="en-US" sz="545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sz="545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4211"/>
              <a:buNone/>
            </a:pPr>
            <a:r>
              <a:rPr lang="en-US" sz="436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33: Layanan Penganggaran  → Level 4</a:t>
            </a:r>
            <a:endParaRPr sz="436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4211"/>
              <a:buNone/>
            </a:pPr>
            <a:r>
              <a:rPr lang="en-US" sz="436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34: Layanan Keuangan → Level 3</a:t>
            </a:r>
            <a:endParaRPr sz="436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4211"/>
              <a:buNone/>
            </a:pPr>
            <a:r>
              <a:rPr lang="en-US" sz="436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38: Layangan Pengelolaan Barang Milik Daerah→ Level 3</a:t>
            </a:r>
            <a:endParaRPr sz="436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4211"/>
              <a:buNone/>
            </a:pPr>
            <a:r>
              <a:rPr lang="en-US" sz="436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47: Layanan Publik sector 3 (e-PBB) → Level 4 (menggantikan layanan yang sebelumnya yaitu Sijempol)</a:t>
            </a:r>
            <a:endParaRPr sz="4360">
              <a:latin typeface="Roboto"/>
              <a:ea typeface="Roboto"/>
              <a:cs typeface="Roboto"/>
              <a:sym typeface="Roboto"/>
            </a:endParaRPr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/>
          <p:nvPr/>
        </p:nvSpPr>
        <p:spPr>
          <a:xfrm>
            <a:off x="2219450" y="2759650"/>
            <a:ext cx="3628500" cy="35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 txBox="1"/>
          <p:nvPr>
            <p:ph type="title"/>
          </p:nvPr>
        </p:nvSpPr>
        <p:spPr>
          <a:xfrm>
            <a:off x="838200" y="457200"/>
            <a:ext cx="10515600" cy="1030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BPPKAD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17"/>
          <p:cNvSpPr txBox="1"/>
          <p:nvPr>
            <p:ph idx="1" type="body"/>
          </p:nvPr>
        </p:nvSpPr>
        <p:spPr>
          <a:xfrm>
            <a:off x="900953" y="14042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>
                <a:latin typeface="Roboto"/>
                <a:ea typeface="Roboto"/>
                <a:cs typeface="Roboto"/>
                <a:sym typeface="Roboto"/>
              </a:rPr>
              <a:t>Bukti dukung domain Layanan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fitur(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penjelasan fitur transaksi baik berupa upload/unduh, validasi, approval ataupun analitik, jika terdapat kolaborasi dengan layanan lain disebutkan dibagian apa)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045125" y="1597050"/>
            <a:ext cx="4539900" cy="470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5982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Sistem Pemerintahan Berbasis Elektronik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5848100" y="2141525"/>
            <a:ext cx="56601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SPBE </a:t>
            </a:r>
            <a:r>
              <a:rPr lang="en-US"/>
              <a:t>adalah Penyelenggaraan pemerintahan yang memanfaatkan teknologi informasi dan komunikasi untuk memberikan layanan kepada pengguna SPBE.</a:t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19299" l="7232" r="6864" t="14390"/>
          <a:stretch/>
        </p:blipFill>
        <p:spPr>
          <a:xfrm>
            <a:off x="720775" y="1834650"/>
            <a:ext cx="5550075" cy="30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/>
          <p:nvPr/>
        </p:nvSpPr>
        <p:spPr>
          <a:xfrm>
            <a:off x="2125500" y="2924050"/>
            <a:ext cx="3992700" cy="341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 txBox="1"/>
          <p:nvPr>
            <p:ph type="title"/>
          </p:nvPr>
        </p:nvSpPr>
        <p:spPr>
          <a:xfrm>
            <a:off x="838200" y="466165"/>
            <a:ext cx="10515600" cy="7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BKPPD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 txBox="1"/>
          <p:nvPr>
            <p:ph idx="1" type="body"/>
          </p:nvPr>
        </p:nvSpPr>
        <p:spPr>
          <a:xfrm>
            <a:off x="900953" y="1183201"/>
            <a:ext cx="10515600" cy="4491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Penerapan Manajemen</a:t>
            </a:r>
            <a:endParaRPr b="1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</a:pPr>
            <a:r>
              <a:rPr b="1" lang="en-US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25:</a:t>
            </a:r>
            <a:r>
              <a:rPr lang="en-US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Penerapan Kompetensi SDM →Level 1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2400"/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0" i="0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 perencanaan pelaksanaan Manajemen SDM SPBE</a:t>
            </a:r>
            <a:endParaRPr sz="2400"/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 pedoman pelaksanaan Manajemen SDM SPBE</a:t>
            </a:r>
            <a:endParaRPr sz="2400"/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pelaksanaan Manajemen SDM SPBE, dan</a:t>
            </a:r>
            <a:endParaRPr sz="2400"/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Evaluasi Pelaksanaan Manajemen SDM SPBE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/>
          <p:nvPr/>
        </p:nvSpPr>
        <p:spPr>
          <a:xfrm>
            <a:off x="2137250" y="3029725"/>
            <a:ext cx="3570000" cy="329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838200" y="466165"/>
            <a:ext cx="10515600" cy="7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BKPPD…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2"/>
          <p:cNvSpPr txBox="1"/>
          <p:nvPr>
            <p:ph idx="1" type="body"/>
          </p:nvPr>
        </p:nvSpPr>
        <p:spPr>
          <a:xfrm>
            <a:off x="900953" y="1183201"/>
            <a:ext cx="10515600" cy="4491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985"/>
              <a:buNone/>
            </a:pPr>
            <a:r>
              <a:rPr b="1" lang="en-US" sz="3574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b="1" sz="3574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91561"/>
              <a:buNone/>
            </a:pPr>
            <a:r>
              <a:rPr b="1" lang="en-US" sz="305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36:</a:t>
            </a:r>
            <a:r>
              <a:rPr lang="en-US" sz="305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Layanan Kepegawaian → Level 4</a:t>
            </a:r>
            <a:endParaRPr sz="3058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91561"/>
              <a:buNone/>
            </a:pPr>
            <a:r>
              <a:rPr b="1" lang="en-US" sz="305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41:</a:t>
            </a:r>
            <a:r>
              <a:rPr lang="en-US" sz="305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Layanan Kinerja Pegawai → Level 4</a:t>
            </a:r>
            <a:endParaRPr sz="3058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Dasar hukum (surat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 edaran, perbup dll)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/>
          <p:nvPr/>
        </p:nvSpPr>
        <p:spPr>
          <a:xfrm>
            <a:off x="1725675" y="3097275"/>
            <a:ext cx="3918900" cy="32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 txBox="1"/>
          <p:nvPr>
            <p:ph type="title"/>
          </p:nvPr>
        </p:nvSpPr>
        <p:spPr>
          <a:xfrm>
            <a:off x="838200" y="466165"/>
            <a:ext cx="10515600" cy="7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600">
                <a:latin typeface="Roboto"/>
                <a:ea typeface="Roboto"/>
                <a:cs typeface="Roboto"/>
                <a:sym typeface="Roboto"/>
              </a:rPr>
              <a:t>DISKOMINFO</a:t>
            </a:r>
            <a:endParaRPr b="1"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7"/>
          <p:cNvSpPr txBox="1"/>
          <p:nvPr>
            <p:ph idx="1" type="body"/>
          </p:nvPr>
        </p:nvSpPr>
        <p:spPr>
          <a:xfrm>
            <a:off x="900953" y="1084730"/>
            <a:ext cx="10515600" cy="4858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454"/>
              <a:buNone/>
            </a:pPr>
            <a:r>
              <a:rPr b="1" lang="en-US" sz="110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Kebijakan</a:t>
            </a:r>
            <a:endParaRPr b="1" sz="1100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1: Kebijakan Arsitektur SPBE → Level 4</a:t>
            </a:r>
            <a:endParaRPr sz="8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2: Kebijakan Peta Rencana →Level 4</a:t>
            </a:r>
            <a:endParaRPr sz="8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3: Kebijakan Manajemen Data →Level 3</a:t>
            </a:r>
            <a:endParaRPr sz="8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4: Kebijakan Pembangunan Aplikasi →Level 3</a:t>
            </a:r>
            <a:endParaRPr sz="8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5: Kebijakan Layanan Pusat Data →Level 4</a:t>
            </a:r>
            <a:endParaRPr sz="8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6: Kebijakan Jaringan Intra —&gt; Level 4</a:t>
            </a:r>
            <a:endParaRPr sz="8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7: Kebijakan Sistem Penghubung Layanan → Level 3</a:t>
            </a:r>
            <a:endParaRPr sz="8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8: Kebijakan Keamanan Informasi→ Level 3</a:t>
            </a:r>
            <a:endParaRPr sz="8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9: Kebijakan Audit TIK → Level 3</a:t>
            </a:r>
            <a:endParaRPr sz="8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-US" sz="8000">
                <a:latin typeface="Roboto"/>
                <a:ea typeface="Roboto"/>
                <a:cs typeface="Roboto"/>
                <a:sym typeface="Roboto"/>
              </a:rPr>
              <a:t>Indikator 10 : Kebijakan Tim Koordinasi → Level 4</a:t>
            </a:r>
            <a:endParaRPr sz="20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11daf4773_0_1"/>
          <p:cNvSpPr/>
          <p:nvPr/>
        </p:nvSpPr>
        <p:spPr>
          <a:xfrm>
            <a:off x="2155375" y="2753525"/>
            <a:ext cx="3987600" cy="357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311daf4773_0_1"/>
          <p:cNvSpPr txBox="1"/>
          <p:nvPr>
            <p:ph type="title"/>
          </p:nvPr>
        </p:nvSpPr>
        <p:spPr>
          <a:xfrm>
            <a:off x="838200" y="466165"/>
            <a:ext cx="10515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DISKOMINFO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1311daf4773_0_1"/>
          <p:cNvSpPr txBox="1"/>
          <p:nvPr>
            <p:ph idx="1" type="body"/>
          </p:nvPr>
        </p:nvSpPr>
        <p:spPr>
          <a:xfrm>
            <a:off x="900953" y="1084730"/>
            <a:ext cx="105156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Tata Kelola</a:t>
            </a:r>
            <a:endParaRPr b="1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11: </a:t>
            </a: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Arsitektur SPBE (berkoordinasi dengan semua OPD)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12:</a:t>
            </a: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Peta Rencana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15: </a:t>
            </a: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Pembangunan Aplikasi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16:</a:t>
            </a: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Layanan Pusat Data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17:</a:t>
            </a: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Layanan Jaringan Intra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18:</a:t>
            </a: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Sistem Penghubung Layanan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/>
          <p:nvPr/>
        </p:nvSpPr>
        <p:spPr>
          <a:xfrm>
            <a:off x="2140475" y="2822275"/>
            <a:ext cx="3678300" cy="348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8"/>
          <p:cNvSpPr txBox="1"/>
          <p:nvPr>
            <p:ph type="title"/>
          </p:nvPr>
        </p:nvSpPr>
        <p:spPr>
          <a:xfrm>
            <a:off x="838200" y="466165"/>
            <a:ext cx="10515600" cy="7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500">
                <a:latin typeface="Roboto"/>
                <a:ea typeface="Roboto"/>
                <a:cs typeface="Roboto"/>
                <a:sym typeface="Roboto"/>
              </a:rPr>
              <a:t>DISKOMINFO</a:t>
            </a:r>
            <a:endParaRPr b="1"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8"/>
          <p:cNvSpPr txBox="1"/>
          <p:nvPr>
            <p:ph idx="1" type="body"/>
          </p:nvPr>
        </p:nvSpPr>
        <p:spPr>
          <a:xfrm>
            <a:off x="900953" y="1084730"/>
            <a:ext cx="10515600" cy="4858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2834"/>
              <a:buNone/>
            </a:pPr>
            <a:r>
              <a:rPr b="1" lang="en-US" sz="8527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Manajemen</a:t>
            </a:r>
            <a:endParaRPr b="1" sz="8527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38888"/>
              <a:buNone/>
            </a:pPr>
            <a:r>
              <a:rPr b="1"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21: </a:t>
            </a:r>
            <a:r>
              <a:rPr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Manajamen Risiko </a:t>
            </a:r>
            <a:endParaRPr sz="7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36111"/>
              <a:buNone/>
            </a:pPr>
            <a:r>
              <a:rPr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7200"/>
          </a:p>
          <a:p>
            <a:pPr indent="-2025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❑"/>
            </a:pPr>
            <a:r>
              <a:rPr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Formulir matrik risiko 1.0-5.0</a:t>
            </a:r>
            <a:endParaRPr sz="7200"/>
          </a:p>
          <a:p>
            <a:pPr indent="-2025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❑"/>
            </a:pPr>
            <a:r>
              <a:rPr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Dokumentasi penyusunan risiko</a:t>
            </a:r>
            <a:endParaRPr sz="7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25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❑"/>
            </a:pPr>
            <a:r>
              <a:rPr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Kebijakan manrisk spbe (Koordinasi terkait Perbup  Manrisk yang akan diterbitkan Bapeda, Inspektorat)</a:t>
            </a:r>
            <a:endParaRPr sz="7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US" sz="7200">
                <a:latin typeface="Roboto"/>
                <a:ea typeface="Roboto"/>
                <a:cs typeface="Roboto"/>
                <a:sym typeface="Roboto"/>
              </a:rPr>
              <a:t>Indikator 22 : </a:t>
            </a:r>
            <a:r>
              <a:rPr lang="en-US" sz="7200">
                <a:latin typeface="Roboto"/>
                <a:ea typeface="Roboto"/>
                <a:cs typeface="Roboto"/>
                <a:sym typeface="Roboto"/>
              </a:rPr>
              <a:t>Manajamen Keamanan Informasi (Bidang 1)</a:t>
            </a:r>
            <a:endParaRPr sz="7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6111"/>
              <a:buFont typeface="Arial"/>
              <a:buNone/>
            </a:pPr>
            <a:r>
              <a:rPr lang="en-US" sz="7200"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7200"/>
          </a:p>
          <a:p>
            <a:pPr indent="-1917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7200">
                <a:latin typeface="Roboto"/>
                <a:ea typeface="Roboto"/>
                <a:cs typeface="Roboto"/>
                <a:sym typeface="Roboto"/>
              </a:rPr>
              <a:t>Pelaksanaan Audit Indeks Kami</a:t>
            </a:r>
            <a:endParaRPr sz="7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26:</a:t>
            </a:r>
            <a:r>
              <a:rPr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Manajemen Pengetahuan (Bidang 1)</a:t>
            </a:r>
            <a:endParaRPr sz="7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7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17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❑"/>
            </a:pPr>
            <a:r>
              <a:rPr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Perencanaan Bimtek Keamanan Informasi Bid.1</a:t>
            </a:r>
            <a:endParaRPr sz="7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38888"/>
              <a:buNone/>
            </a:pPr>
            <a:r>
              <a:rPr b="1"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27:</a:t>
            </a:r>
            <a:r>
              <a:rPr lang="en-US" sz="7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Manajemen Perubahan</a:t>
            </a:r>
            <a:endParaRPr sz="7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297866729_0_0"/>
          <p:cNvSpPr/>
          <p:nvPr/>
        </p:nvSpPr>
        <p:spPr>
          <a:xfrm>
            <a:off x="2000675" y="2719125"/>
            <a:ext cx="4296900" cy="362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3297866729_0_0"/>
          <p:cNvSpPr txBox="1"/>
          <p:nvPr>
            <p:ph type="title"/>
          </p:nvPr>
        </p:nvSpPr>
        <p:spPr>
          <a:xfrm>
            <a:off x="838200" y="466165"/>
            <a:ext cx="10515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DISKOMINFO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13297866729_0_0"/>
          <p:cNvSpPr txBox="1"/>
          <p:nvPr>
            <p:ph idx="1" type="body"/>
          </p:nvPr>
        </p:nvSpPr>
        <p:spPr>
          <a:xfrm>
            <a:off x="900953" y="1084730"/>
            <a:ext cx="105156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594"/>
              <a:buNone/>
            </a:pPr>
            <a:r>
              <a:rPr b="1" lang="en-US" sz="3474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b="1" sz="3474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3703"/>
              <a:buNone/>
            </a:pPr>
            <a:r>
              <a:t/>
            </a:r>
            <a:endParaRPr b="1" sz="270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276"/>
              <a:buNone/>
            </a:pPr>
            <a:r>
              <a:rPr b="1" lang="en-US" sz="300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42: </a:t>
            </a:r>
            <a:r>
              <a:rPr lang="en-US" sz="300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Pengaduan Publik</a:t>
            </a:r>
            <a:endParaRPr sz="300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93276"/>
              <a:buNone/>
            </a:pPr>
            <a:r>
              <a:rPr b="1" lang="en-US" sz="300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43 :</a:t>
            </a:r>
            <a:r>
              <a:rPr lang="en-US" sz="300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Data Terbuka</a:t>
            </a:r>
            <a:endParaRPr sz="300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27272"/>
              <a:buNone/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 b="1"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/>
          <p:nvPr/>
        </p:nvSpPr>
        <p:spPr>
          <a:xfrm>
            <a:off x="2258500" y="2891025"/>
            <a:ext cx="4847100" cy="34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 txBox="1"/>
          <p:nvPr>
            <p:ph type="title"/>
          </p:nvPr>
        </p:nvSpPr>
        <p:spPr>
          <a:xfrm>
            <a:off x="838200" y="466165"/>
            <a:ext cx="10515600" cy="7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DINAS PERHUBUNGAN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5"/>
          <p:cNvSpPr txBox="1"/>
          <p:nvPr>
            <p:ph idx="1" type="body"/>
          </p:nvPr>
        </p:nvSpPr>
        <p:spPr>
          <a:xfrm>
            <a:off x="900953" y="1084730"/>
            <a:ext cx="10515600" cy="4858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45: </a:t>
            </a: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Layanan Publik Sektor 1 (</a:t>
            </a:r>
            <a:r>
              <a:rPr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SMARTKIR) </a:t>
            </a: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→level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>
            <p:ph type="title"/>
          </p:nvPr>
        </p:nvSpPr>
        <p:spPr>
          <a:xfrm>
            <a:off x="838200" y="466165"/>
            <a:ext cx="10515600" cy="7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DINAS ARPUS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 txBox="1"/>
          <p:nvPr>
            <p:ph idx="1" type="body"/>
          </p:nvPr>
        </p:nvSpPr>
        <p:spPr>
          <a:xfrm>
            <a:off x="900953" y="1084730"/>
            <a:ext cx="10515600" cy="4858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37:</a:t>
            </a: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Layanan Kearsipan Dinamis →Level 3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/>
          <p:nvPr/>
        </p:nvSpPr>
        <p:spPr>
          <a:xfrm>
            <a:off x="2121000" y="3011325"/>
            <a:ext cx="4125000" cy="3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6"/>
          <p:cNvSpPr txBox="1"/>
          <p:nvPr>
            <p:ph type="title"/>
          </p:nvPr>
        </p:nvSpPr>
        <p:spPr>
          <a:xfrm>
            <a:off x="838200" y="466165"/>
            <a:ext cx="10515600" cy="7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DPKUKM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6"/>
          <p:cNvSpPr txBox="1"/>
          <p:nvPr>
            <p:ph idx="1" type="body"/>
          </p:nvPr>
        </p:nvSpPr>
        <p:spPr>
          <a:xfrm>
            <a:off x="900953" y="1084730"/>
            <a:ext cx="10515600" cy="4858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46:</a:t>
            </a: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Layanan Publik Sektor 2 (</a:t>
            </a:r>
            <a:r>
              <a:rPr i="0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PASARKU) </a:t>
            </a: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→ Level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/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1620550" y="2571750"/>
            <a:ext cx="4356600" cy="37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 txBox="1"/>
          <p:nvPr>
            <p:ph type="title"/>
          </p:nvPr>
        </p:nvSpPr>
        <p:spPr>
          <a:xfrm>
            <a:off x="838200" y="466165"/>
            <a:ext cx="10515600" cy="7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700">
                <a:latin typeface="Roboto"/>
                <a:ea typeface="Roboto"/>
                <a:cs typeface="Roboto"/>
                <a:sym typeface="Roboto"/>
              </a:rPr>
              <a:t>BAGIAN HUKUM</a:t>
            </a:r>
            <a:endParaRPr b="1" sz="3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9"/>
          <p:cNvSpPr txBox="1"/>
          <p:nvPr>
            <p:ph idx="1" type="body"/>
          </p:nvPr>
        </p:nvSpPr>
        <p:spPr>
          <a:xfrm>
            <a:off x="900953" y="1084730"/>
            <a:ext cx="10515600" cy="4858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Indikator 44:</a:t>
            </a: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 Layanan JDIH →Level 2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1902400" y="3241100"/>
            <a:ext cx="4168800" cy="31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Dasar Hukum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Peraturan Presiden No. 95 Tahun 2018 Tentang Sistem Pemerintahan Berbasis Elektronik (SPBE)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Peraturan Menteri PANRB No. 5 Tahun 2018 Tentang Pedoman Evaluasi Sistem Pemerintahan Berbasis Elektronik (SPBE), sebagaimana telah diubah dengan Peraturan Menteri PANRB No. 59 Tahun 2020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Keputusan Menteri Pendayagunaan Aparatur Negara dan Reformasi Birokrasi Republik Indonesia No. 962 Tahun 2021 Tentang Pedoman Teknis Pelaksanaan Pemantauan dan Evaluasi SPBE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0e24750f0_0_80"/>
          <p:cNvSpPr/>
          <p:nvPr/>
        </p:nvSpPr>
        <p:spPr>
          <a:xfrm>
            <a:off x="1620550" y="2571750"/>
            <a:ext cx="4356600" cy="37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30e24750f0_0_80"/>
          <p:cNvSpPr txBox="1"/>
          <p:nvPr>
            <p:ph type="title"/>
          </p:nvPr>
        </p:nvSpPr>
        <p:spPr>
          <a:xfrm>
            <a:off x="838200" y="466165"/>
            <a:ext cx="10515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700">
                <a:latin typeface="Roboto"/>
                <a:ea typeface="Roboto"/>
                <a:cs typeface="Roboto"/>
                <a:sym typeface="Roboto"/>
              </a:rPr>
              <a:t>BAGIAN PENGADAAN BARANG DAN JASA</a:t>
            </a:r>
            <a:endParaRPr b="1" sz="3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g130e24750f0_0_80"/>
          <p:cNvSpPr txBox="1"/>
          <p:nvPr>
            <p:ph idx="1" type="body"/>
          </p:nvPr>
        </p:nvSpPr>
        <p:spPr>
          <a:xfrm>
            <a:off x="900953" y="1084730"/>
            <a:ext cx="105156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Indikator 35 :</a:t>
            </a: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 Layanan Pengadaan Barang dan Jasa →Level 4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Notulensi reviu dan hasil tindak lanjut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0e24750f0_0_73"/>
          <p:cNvSpPr/>
          <p:nvPr/>
        </p:nvSpPr>
        <p:spPr>
          <a:xfrm>
            <a:off x="2055050" y="2571750"/>
            <a:ext cx="4122000" cy="375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130e24750f0_0_73"/>
          <p:cNvSpPr txBox="1"/>
          <p:nvPr>
            <p:ph type="title"/>
          </p:nvPr>
        </p:nvSpPr>
        <p:spPr>
          <a:xfrm>
            <a:off x="838200" y="466165"/>
            <a:ext cx="10515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700">
                <a:latin typeface="Roboto"/>
                <a:ea typeface="Roboto"/>
                <a:cs typeface="Roboto"/>
                <a:sym typeface="Roboto"/>
              </a:rPr>
              <a:t>BAGIAN ORGANISASI…</a:t>
            </a:r>
            <a:endParaRPr b="1" sz="3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g130e24750f0_0_73"/>
          <p:cNvSpPr txBox="1"/>
          <p:nvPr>
            <p:ph idx="1" type="body"/>
          </p:nvPr>
        </p:nvSpPr>
        <p:spPr>
          <a:xfrm>
            <a:off x="838203" y="1084730"/>
            <a:ext cx="105156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339"/>
              <a:buNone/>
            </a:pPr>
            <a:r>
              <a:rPr b="1" lang="en-US" sz="3574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Tata Kelola</a:t>
            </a:r>
            <a:endParaRPr sz="3574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0538"/>
              <a:buNone/>
            </a:pPr>
            <a:r>
              <a:rPr b="1" lang="en-US" sz="3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Indikator 14:</a:t>
            </a:r>
            <a:r>
              <a:rPr lang="en-US" sz="3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Inovasi Proses Bisnis SPBE</a:t>
            </a:r>
            <a:endParaRPr sz="3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4284"/>
              <a:buNone/>
            </a:pP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Bukti dukung:</a:t>
            </a:r>
            <a:endParaRPr sz="2500"/>
          </a:p>
          <a:p>
            <a:pPr indent="-21458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96634"/>
              <a:buFont typeface="Noto Sans Symbols"/>
              <a:buChar char="❑"/>
            </a:pPr>
            <a:r>
              <a:rPr lang="en-US" sz="2971">
                <a:latin typeface="Roboto"/>
                <a:ea typeface="Roboto"/>
                <a:cs typeface="Roboto"/>
                <a:sym typeface="Roboto"/>
              </a:rPr>
              <a:t>Terdapat notulensi/catatan/laporan hasil penyusunan rancangan model Proses Bisnis, bukti undangan rapat penyusunan rancangan model Proses Bisnis, dan/atau</a:t>
            </a:r>
            <a:endParaRPr sz="2971">
              <a:latin typeface="Roboto"/>
              <a:ea typeface="Roboto"/>
              <a:cs typeface="Roboto"/>
              <a:sym typeface="Roboto"/>
            </a:endParaRPr>
          </a:p>
          <a:p>
            <a:pPr indent="-194629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403"/>
              <a:buFont typeface="Noto Sans Symbols"/>
              <a:buChar char="❑"/>
            </a:pPr>
            <a:r>
              <a:rPr lang="en-US" sz="2971">
                <a:latin typeface="Roboto"/>
                <a:ea typeface="Roboto"/>
                <a:cs typeface="Roboto"/>
                <a:sym typeface="Roboto"/>
              </a:rPr>
              <a:t>dokumentasi aktivitas-aktivitas penyusunan Proses Bisnis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6363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6256"/>
              <a:buNone/>
            </a:pPr>
            <a:r>
              <a:rPr b="1" lang="en-US" sz="3400">
                <a:latin typeface="Roboto"/>
                <a:ea typeface="Roboto"/>
                <a:cs typeface="Roboto"/>
                <a:sym typeface="Roboto"/>
              </a:rPr>
              <a:t>Indikator 19: </a:t>
            </a:r>
            <a:r>
              <a:rPr lang="en-US" sz="3400">
                <a:latin typeface="Roboto"/>
                <a:ea typeface="Roboto"/>
                <a:cs typeface="Roboto"/>
                <a:sym typeface="Roboto"/>
              </a:rPr>
              <a:t>Tim Koordinasi SPBE</a:t>
            </a:r>
            <a:endParaRPr sz="3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6256"/>
              <a:buNone/>
            </a:pPr>
            <a:r>
              <a:rPr b="1" lang="en-US" sz="3400">
                <a:latin typeface="Roboto"/>
                <a:ea typeface="Roboto"/>
                <a:cs typeface="Roboto"/>
                <a:sym typeface="Roboto"/>
              </a:rPr>
              <a:t>Indikator 20:</a:t>
            </a:r>
            <a:r>
              <a:rPr lang="en-US" sz="3400">
                <a:latin typeface="Roboto"/>
                <a:ea typeface="Roboto"/>
                <a:cs typeface="Roboto"/>
                <a:sym typeface="Roboto"/>
              </a:rPr>
              <a:t> Tim Kolaborasi Penerapan SPBE </a:t>
            </a:r>
            <a:endParaRPr sz="3400">
              <a:latin typeface="Roboto"/>
              <a:ea typeface="Roboto"/>
              <a:cs typeface="Roboto"/>
              <a:sym typeface="Roboto"/>
            </a:endParaRPr>
          </a:p>
          <a:p>
            <a:pPr indent="-17576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50">
                <a:latin typeface="Roboto"/>
                <a:ea typeface="Roboto"/>
                <a:cs typeface="Roboto"/>
                <a:sym typeface="Roboto"/>
              </a:rPr>
              <a:t>Dokumen Tim Koordinasi, rencana kerja tim koordinasi, tim kolaborasi dan rencana kerja</a:t>
            </a:r>
            <a:endParaRPr sz="2850">
              <a:latin typeface="Roboto"/>
              <a:ea typeface="Roboto"/>
              <a:cs typeface="Roboto"/>
              <a:sym typeface="Roboto"/>
            </a:endParaRPr>
          </a:p>
          <a:p>
            <a:pPr indent="-17576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50">
                <a:latin typeface="Roboto"/>
                <a:ea typeface="Roboto"/>
                <a:cs typeface="Roboto"/>
                <a:sym typeface="Roboto"/>
              </a:rPr>
              <a:t>Notulensi/catatan/laporan hasil evaluasi dan rekomendasi tindak lanjut perbaikan tugas/program kerja dari Tim Koordinasi SPBE serta bukti undangan rapat peningkatan kinerja Tim Koordinasi SPBE.</a:t>
            </a:r>
            <a:endParaRPr sz="2850">
              <a:latin typeface="Roboto"/>
              <a:ea typeface="Roboto"/>
              <a:cs typeface="Roboto"/>
              <a:sym typeface="Roboto"/>
            </a:endParaRPr>
          </a:p>
          <a:p>
            <a:pPr indent="-17576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Roboto"/>
              <a:buChar char="❑"/>
            </a:pPr>
            <a:r>
              <a:rPr lang="en-US" sz="2850">
                <a:latin typeface="Roboto"/>
                <a:ea typeface="Roboto"/>
                <a:cs typeface="Roboto"/>
                <a:sym typeface="Roboto"/>
              </a:rPr>
              <a:t>Dokumentasi tugas/program kerja Tim Koordinasi SPBE yang sebelumnya dan yang berisi peningkatan tugas/program kerja Tim Koordinasi SPBE</a:t>
            </a:r>
            <a:endParaRPr sz="28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0e24750f0_0_89"/>
          <p:cNvSpPr/>
          <p:nvPr/>
        </p:nvSpPr>
        <p:spPr>
          <a:xfrm>
            <a:off x="2137250" y="2783125"/>
            <a:ext cx="4474200" cy="35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30e24750f0_0_89"/>
          <p:cNvSpPr txBox="1"/>
          <p:nvPr>
            <p:ph type="title"/>
          </p:nvPr>
        </p:nvSpPr>
        <p:spPr>
          <a:xfrm>
            <a:off x="838200" y="466165"/>
            <a:ext cx="10515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700">
                <a:latin typeface="Roboto"/>
                <a:ea typeface="Roboto"/>
                <a:cs typeface="Roboto"/>
                <a:sym typeface="Roboto"/>
              </a:rPr>
              <a:t>BAGIAN ORGANISASI…</a:t>
            </a:r>
            <a:endParaRPr b="1" sz="3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g130e24750f0_0_89"/>
          <p:cNvSpPr txBox="1"/>
          <p:nvPr>
            <p:ph idx="1" type="body"/>
          </p:nvPr>
        </p:nvSpPr>
        <p:spPr>
          <a:xfrm>
            <a:off x="900953" y="1084730"/>
            <a:ext cx="105156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b="1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24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Indikator 40: 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Layanan Akuntabilitas Kinerja Organisasi →Level 4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Notulensi reviu dan hasil tindak lanju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11daf4773_0_9"/>
          <p:cNvSpPr/>
          <p:nvPr/>
        </p:nvSpPr>
        <p:spPr>
          <a:xfrm>
            <a:off x="2137250" y="2783125"/>
            <a:ext cx="4474200" cy="35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311daf4773_0_9"/>
          <p:cNvSpPr txBox="1"/>
          <p:nvPr>
            <p:ph type="title"/>
          </p:nvPr>
        </p:nvSpPr>
        <p:spPr>
          <a:xfrm>
            <a:off x="838200" y="466165"/>
            <a:ext cx="10515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3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g1311daf4773_0_9"/>
          <p:cNvSpPr txBox="1"/>
          <p:nvPr>
            <p:ph idx="1" type="body"/>
          </p:nvPr>
        </p:nvSpPr>
        <p:spPr>
          <a:xfrm>
            <a:off x="900953" y="1084730"/>
            <a:ext cx="105156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1" lang="en-US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Domain Layanan</a:t>
            </a:r>
            <a:endParaRPr b="1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24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Indikator 40: 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Layanan Akuntabilitas Kinerja Organisasi →Level 4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Dokumentasi penggunaan layanan (manual book), Video Penggunaan aplikasi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Screenshot layanan/sistem aplikasi, beserta daftar layanan dan fitur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URL/alamat jika dapat diakses secara online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Dokumentasi kolaborasi berupa dok teknis API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Dasar hukum (surat edaran, perbup dll)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Notulensi reviu dan hasil tindak lanju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/>
          <p:nvPr/>
        </p:nvSpPr>
        <p:spPr>
          <a:xfrm>
            <a:off x="1808450" y="2425100"/>
            <a:ext cx="4016100" cy="38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0"/>
          <p:cNvSpPr txBox="1"/>
          <p:nvPr>
            <p:ph idx="1" type="body"/>
          </p:nvPr>
        </p:nvSpPr>
        <p:spPr>
          <a:xfrm>
            <a:off x="8291102" y="1690700"/>
            <a:ext cx="3372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7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Catatan: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Hasil scan dokumen dapat di search</a:t>
            </a:r>
            <a:endParaRPr/>
          </a:p>
        </p:txBody>
      </p:sp>
      <p:pic>
        <p:nvPicPr>
          <p:cNvPr id="333" name="Google Shape;3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00" y="441325"/>
            <a:ext cx="8295474" cy="5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311daf4773_0_15"/>
          <p:cNvSpPr/>
          <p:nvPr/>
        </p:nvSpPr>
        <p:spPr>
          <a:xfrm>
            <a:off x="1808450" y="2425100"/>
            <a:ext cx="4016100" cy="38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1311daf4773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UPLOAD DATA DUKUNG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1311daf4773_0_15"/>
          <p:cNvSpPr txBox="1"/>
          <p:nvPr>
            <p:ph idx="1" type="body"/>
          </p:nvPr>
        </p:nvSpPr>
        <p:spPr>
          <a:xfrm>
            <a:off x="900953" y="140428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41" name="Google Shape;341;g1311daf4773_0_15"/>
          <p:cNvSpPr txBox="1"/>
          <p:nvPr/>
        </p:nvSpPr>
        <p:spPr>
          <a:xfrm>
            <a:off x="1692088" y="3897139"/>
            <a:ext cx="893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bit.ly/SPBE2022DataDukung</a:t>
            </a:r>
            <a:endParaRPr b="1" i="0" sz="4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g1311daf4773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764" y="1404285"/>
            <a:ext cx="2620950" cy="2024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1902400" y="2924050"/>
            <a:ext cx="4685400" cy="339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Manfaat SPBE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Mewujudkan pemerintahan yang terbuka, partisipatif, inovatif, dan akuntabel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Meningkatkan kolaborasi antar instansi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Meningkatkan kualitas dan jangkauan pelayanan publik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Menekan tingkat penyalahgunaan kewenangan dalam bentuk kolusi, korupsi, dan nepotisme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753035" y="519953"/>
            <a:ext cx="10515600" cy="600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Struktur Penilaian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25" y="1056875"/>
            <a:ext cx="10927976" cy="523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/>
          <p:nvPr/>
        </p:nvSpPr>
        <p:spPr>
          <a:xfrm>
            <a:off x="1878875" y="2595225"/>
            <a:ext cx="4168800" cy="3804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Pencapaian Indeks SPBE Kab.Cilacap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0" name="Google Shape;12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125" y="1519201"/>
            <a:ext cx="10515600" cy="41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/>
          <p:nvPr/>
        </p:nvSpPr>
        <p:spPr>
          <a:xfrm>
            <a:off x="1984600" y="2113775"/>
            <a:ext cx="3570000" cy="42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 txBox="1"/>
          <p:nvPr>
            <p:ph type="title"/>
          </p:nvPr>
        </p:nvSpPr>
        <p:spPr>
          <a:xfrm>
            <a:off x="838200" y="365125"/>
            <a:ext cx="105156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Pencapaian Indeks SPBE Kab.Cilacap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425" y="1420600"/>
            <a:ext cx="10275300" cy="4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1749725" y="1914125"/>
            <a:ext cx="3875400" cy="44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 txBox="1"/>
          <p:nvPr>
            <p:ph type="title"/>
          </p:nvPr>
        </p:nvSpPr>
        <p:spPr>
          <a:xfrm>
            <a:off x="838200" y="365125"/>
            <a:ext cx="105156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Proporsi Penilaian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225" y="1491375"/>
            <a:ext cx="10606800" cy="43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0e24750f0_0_4"/>
          <p:cNvSpPr/>
          <p:nvPr/>
        </p:nvSpPr>
        <p:spPr>
          <a:xfrm>
            <a:off x="1914125" y="2489550"/>
            <a:ext cx="3687300" cy="3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30e24750f0_0_4"/>
          <p:cNvSpPr txBox="1"/>
          <p:nvPr>
            <p:ph type="title"/>
          </p:nvPr>
        </p:nvSpPr>
        <p:spPr>
          <a:xfrm>
            <a:off x="838200" y="657188"/>
            <a:ext cx="105156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200">
                <a:latin typeface="Century Gothic"/>
                <a:ea typeface="Century Gothic"/>
                <a:cs typeface="Century Gothic"/>
                <a:sym typeface="Century Gothic"/>
              </a:rPr>
              <a:t>Kriteria</a:t>
            </a:r>
            <a:r>
              <a:rPr b="1" lang="en-US" sz="3200">
                <a:solidFill>
                  <a:srgbClr val="5B9B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Tingkat Kematangan </a:t>
            </a:r>
            <a:r>
              <a:rPr b="1" lang="en-US" sz="3200">
                <a:latin typeface="Century Gothic"/>
                <a:ea typeface="Century Gothic"/>
                <a:cs typeface="Century Gothic"/>
                <a:sym typeface="Century Gothic"/>
              </a:rPr>
              <a:t>Kapabilitas Proses</a:t>
            </a:r>
            <a:endParaRPr/>
          </a:p>
        </p:txBody>
      </p:sp>
      <p:sp>
        <p:nvSpPr>
          <p:cNvPr id="141" name="Google Shape;141;g130e24750f0_0_4"/>
          <p:cNvSpPr txBox="1"/>
          <p:nvPr>
            <p:ph idx="1" type="body"/>
          </p:nvPr>
        </p:nvSpPr>
        <p:spPr>
          <a:xfrm>
            <a:off x="838200" y="1585325"/>
            <a:ext cx="10515600" cy="45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2" name="Google Shape;142;g130e24750f0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425" y="1056100"/>
            <a:ext cx="5995496" cy="3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30e24750f0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225" y="1570850"/>
            <a:ext cx="3012707" cy="8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30e24750f0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2050" y="1668975"/>
            <a:ext cx="6932025" cy="6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30e24750f0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8275" y="2475300"/>
            <a:ext cx="3012633" cy="8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30e24750f0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8225" y="3379750"/>
            <a:ext cx="3012623" cy="8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30e24750f0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8225" y="5235475"/>
            <a:ext cx="3012700" cy="85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30e24750f0_0_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8200" y="4320050"/>
            <a:ext cx="3088824" cy="8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30e24750f0_0_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62050" y="2475300"/>
            <a:ext cx="6932025" cy="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30e24750f0_0_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62050" y="3379750"/>
            <a:ext cx="6932025" cy="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30e24750f0_0_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62054" y="4403724"/>
            <a:ext cx="6932024" cy="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30e24750f0_0_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062050" y="5290475"/>
            <a:ext cx="6932024" cy="833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2022-05-20T02:42:21Z</dcterms:created>
  <dc:creator>INFORMATIKA</dc:creator>
</cp:coreProperties>
</file>